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0" r:id="rId3"/>
    <p:sldId id="275" r:id="rId4"/>
    <p:sldId id="277" r:id="rId5"/>
    <p:sldId id="270" r:id="rId6"/>
    <p:sldId id="271" r:id="rId7"/>
    <p:sldId id="268" r:id="rId8"/>
    <p:sldId id="264" r:id="rId9"/>
    <p:sldId id="267" r:id="rId10"/>
    <p:sldId id="273" r:id="rId11"/>
    <p:sldId id="269" r:id="rId12"/>
    <p:sldId id="278" r:id="rId13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2D9B-DC0F-4352-ACC3-44DBB4EB510B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07733-7A71-423A-8AED-097EC0690A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96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07733-7A71-423A-8AED-097EC0690A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1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3D186B6-8B91-4CF6-BBB2-8D363506A88A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E7FF5E3-A46E-4B23-8750-670693C17D1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 Scuola dell’Infanzia di Sermide</a:t>
            </a:r>
          </a:p>
          <a:p>
            <a:r>
              <a:rPr lang="it-IT" dirty="0" smtClean="0"/>
              <a:t>Presenta: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707904" y="3789040"/>
            <a:ext cx="5129543" cy="2667001"/>
          </a:xfrm>
        </p:spPr>
        <p:txBody>
          <a:bodyPr/>
          <a:lstStyle/>
          <a:p>
            <a:pPr algn="ctr"/>
            <a:r>
              <a:rPr lang="it-IT" dirty="0" smtClean="0"/>
              <a:t>I POMERIGGI  </a:t>
            </a:r>
            <a:r>
              <a:rPr lang="it-IT" dirty="0" smtClean="0"/>
              <a:t>ATTIVI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a.s.</a:t>
            </a:r>
            <a:r>
              <a:rPr lang="it-IT" dirty="0" smtClean="0"/>
              <a:t> 2016/17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97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651" y="778024"/>
            <a:ext cx="8591550" cy="1066800"/>
          </a:xfrm>
        </p:spPr>
        <p:txBody>
          <a:bodyPr/>
          <a:lstStyle/>
          <a:p>
            <a:pPr algn="ctr"/>
            <a:r>
              <a:rPr lang="it-IT" b="1" dirty="0"/>
              <a:t>Perché le attività di </a:t>
            </a:r>
            <a:r>
              <a:rPr lang="it-IT" b="1" dirty="0" err="1" smtClean="0"/>
              <a:t>Precalcolo</a:t>
            </a:r>
            <a:r>
              <a:rPr lang="it-IT" b="1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112606" y="3284984"/>
            <a:ext cx="7344816" cy="2016224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 algn="just">
              <a:buFont typeface="Arial" pitchFamily="34" charset="0"/>
              <a:buNone/>
            </a:pPr>
            <a:r>
              <a:rPr lang="it-IT" dirty="0" smtClean="0"/>
              <a:t>Il metodo è basato sulla PRATICA </a:t>
            </a:r>
            <a:r>
              <a:rPr lang="it-IT" dirty="0" smtClean="0"/>
              <a:t>che, </a:t>
            </a:r>
            <a:r>
              <a:rPr lang="it-IT" dirty="0" smtClean="0"/>
              <a:t>attraverso l’ideazione e l’organizzazione di diverse attività ludiche, favorisce lo sviluppo delle capacità logico-oggettuali.</a:t>
            </a:r>
          </a:p>
          <a:p>
            <a:pPr marL="0" indent="0" algn="just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74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CBD8DD"/>
                </a:solidFill>
              </a:rPr>
              <a:t>PROGETTO </a:t>
            </a:r>
            <a:r>
              <a:rPr lang="it-IT" dirty="0" smtClean="0">
                <a:solidFill>
                  <a:srgbClr val="CBD8DD"/>
                </a:solidFill>
              </a:rPr>
              <a:t/>
            </a:r>
            <a:br>
              <a:rPr lang="it-IT" dirty="0" smtClean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PRE </a:t>
            </a:r>
            <a:r>
              <a:rPr lang="it-IT" dirty="0" smtClean="0">
                <a:solidFill>
                  <a:srgbClr val="CBD8DD"/>
                </a:solidFill>
              </a:rPr>
              <a:t>CALCOLO</a:t>
            </a:r>
            <a:r>
              <a:rPr lang="it-IT" dirty="0">
                <a:solidFill>
                  <a:srgbClr val="CBD8DD"/>
                </a:solidFill>
              </a:rPr>
              <a:t/>
            </a:r>
            <a:br>
              <a:rPr lang="it-IT" dirty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Per tutti gli alunni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 smtClean="0"/>
              <a:t>I  momenti di osservazione ‘’guidata’’ </a:t>
            </a:r>
            <a:r>
              <a:rPr lang="it-IT" dirty="0" smtClean="0"/>
              <a:t>permettono </a:t>
            </a:r>
            <a:r>
              <a:rPr lang="it-IT" dirty="0" smtClean="0"/>
              <a:t>al bambino di raccogliere informazioni e saperle organizzare, ottimizzando un linguaggio che comprenda l’acquisizione del ‘’codice numerico’’.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/>
              <a:t>ESPLORAZIONE    </a:t>
            </a:r>
            <a:endParaRPr lang="it-IT" b="1" dirty="0" smtClean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	CONOSCENZA </a:t>
            </a:r>
            <a:r>
              <a:rPr lang="it-IT" b="1" dirty="0"/>
              <a:t>DELLA REALTA’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 smtClean="0"/>
              <a:t>        ESPERIENZE </a:t>
            </a:r>
            <a:r>
              <a:rPr lang="it-IT" b="1" dirty="0"/>
              <a:t>CONCRETE ED OGGETTIVE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6" y="2708920"/>
            <a:ext cx="302683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684"/>
            <a:ext cx="8784976" cy="6509675"/>
          </a:xfr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11560" y="1124744"/>
            <a:ext cx="8083625" cy="446449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«Così come il ferro arrugginisce senza esercizio e l’aria si putrefà o nel freddo si addiaccia, così il linguaggio senza esercizio si guasta…</a:t>
            </a:r>
          </a:p>
          <a:p>
            <a:pPr marL="0" indent="0">
              <a:buFont typeface="Arial" pitchFamily="34" charset="0"/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..Come mangiare senza voglia è dannoso alla salute così lo studio senza desiderio guasta la memoria.»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‘’CHI POCO PENSA MOLTO ERRA’’</a:t>
            </a:r>
          </a:p>
          <a:p>
            <a:pPr marL="0" indent="0" algn="r">
              <a:buFont typeface="Arial" pitchFamily="34" charset="0"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Leonardo da Vinci</a:t>
            </a:r>
          </a:p>
          <a:p>
            <a:pPr marL="0" indent="0" algn="r">
              <a:buFont typeface="Arial" pitchFamily="34" charset="0"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1452-1519</a:t>
            </a:r>
          </a:p>
          <a:p>
            <a:pPr marL="0" indent="0" algn="ctr">
              <a:buFont typeface="Arial" pitchFamily="34" charset="0"/>
              <a:buNone/>
            </a:pPr>
            <a:endParaRPr lang="it-IT" sz="2800" b="1" dirty="0" smtClean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62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ndela-sized1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63"/>
            <a:ext cx="9144000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4427984" y="1076725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i="1" dirty="0" smtClean="0"/>
          </a:p>
          <a:p>
            <a:pPr algn="ctr"/>
            <a:r>
              <a:rPr lang="it-IT" sz="2000" b="1" i="1" dirty="0" smtClean="0"/>
              <a:t>«Una </a:t>
            </a:r>
            <a:r>
              <a:rPr lang="it-IT" sz="2000" b="1" i="1" dirty="0"/>
              <a:t>buona testa e un buon cuore sono una combinazione formidabile </a:t>
            </a:r>
            <a:endParaRPr lang="it-IT" sz="2000" b="1" i="1" dirty="0" smtClean="0"/>
          </a:p>
          <a:p>
            <a:pPr algn="ctr"/>
            <a:r>
              <a:rPr lang="it-IT" sz="2000" b="1" i="1" dirty="0" smtClean="0"/>
              <a:t>ma… </a:t>
            </a:r>
            <a:r>
              <a:rPr lang="it-IT" sz="2000" b="1" i="1" dirty="0"/>
              <a:t>quando aggiungi una buona lingua o una penna colta, allora hai davvero qualcosa di speciale</a:t>
            </a:r>
            <a:r>
              <a:rPr lang="it-IT" sz="2000" b="1" i="1" dirty="0" smtClean="0"/>
              <a:t>..»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308061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707904" y="1988840"/>
            <a:ext cx="5120640" cy="4320480"/>
          </a:xfrm>
        </p:spPr>
        <p:txBody>
          <a:bodyPr/>
          <a:lstStyle/>
          <a:p>
            <a:pPr algn="just"/>
            <a:r>
              <a:rPr lang="it-IT" dirty="0"/>
              <a:t>I bambini giungono alla scuola dell’infanzia avendo acquisito le principali strutture linguistiche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La lingua diventa via via uno strumento con il quale giocare ed esprimersi in modi personali, creativi e sempre più articolati.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120640" cy="2304288"/>
          </a:xfrm>
        </p:spPr>
        <p:txBody>
          <a:bodyPr/>
          <a:lstStyle/>
          <a:p>
            <a:pPr algn="ctr"/>
            <a:r>
              <a:rPr lang="it-IT" dirty="0"/>
              <a:t>Premessa: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0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59536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sz="2600" b="1" dirty="0" smtClean="0"/>
              <a:t>RACCONTARE </a:t>
            </a:r>
            <a:r>
              <a:rPr lang="it-IT" sz="2600" b="1" dirty="0"/>
              <a:t>E </a:t>
            </a:r>
            <a:r>
              <a:rPr lang="it-IT" sz="2600" b="1" dirty="0" smtClean="0"/>
              <a:t>DIALOGARE</a:t>
            </a:r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r>
              <a:rPr lang="it-IT" sz="2600" b="1" dirty="0"/>
              <a:t>					PENSARE LOGICAMENTE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r>
              <a:rPr lang="it-IT" sz="2600" b="1" dirty="0" smtClean="0"/>
              <a:t>	APPROFONDIRE </a:t>
            </a:r>
            <a:r>
              <a:rPr lang="it-IT" sz="2600" b="1" dirty="0"/>
              <a:t>LE CONOSCENZE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r>
              <a:rPr lang="it-IT" sz="2600" b="1" dirty="0" smtClean="0"/>
              <a:t>				CHIEDERE </a:t>
            </a:r>
            <a:r>
              <a:rPr lang="it-IT" sz="2600" b="1" dirty="0"/>
              <a:t>SPIEGAZIONI 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r>
              <a:rPr lang="it-IT" sz="2600" b="1" dirty="0"/>
              <a:t>	</a:t>
            </a:r>
            <a:r>
              <a:rPr lang="it-IT" sz="2600" b="1" dirty="0" smtClean="0"/>
              <a:t>SPIEGARE </a:t>
            </a:r>
            <a:r>
              <a:rPr lang="it-IT" sz="2600" b="1" dirty="0"/>
              <a:t>IL PROPRIO PUNTO DI VISTA </a:t>
            </a:r>
          </a:p>
          <a:p>
            <a:pPr marL="0" indent="0">
              <a:buNone/>
            </a:pPr>
            <a:endParaRPr lang="it-IT" sz="2600" b="1" dirty="0" smtClean="0"/>
          </a:p>
          <a:p>
            <a:pPr marL="0" indent="0">
              <a:buNone/>
            </a:pPr>
            <a:endParaRPr lang="it-IT" sz="2600" b="1" dirty="0"/>
          </a:p>
          <a:p>
            <a:pPr marL="0" indent="0">
              <a:buNone/>
            </a:pPr>
            <a:r>
              <a:rPr lang="it-IT" sz="2600" b="1" dirty="0" smtClean="0"/>
              <a:t>				PROGETTARE </a:t>
            </a:r>
            <a:r>
              <a:rPr lang="it-IT" sz="2600" b="1" dirty="0"/>
              <a:t>E LASCIARE TRACCE</a:t>
            </a:r>
          </a:p>
          <a:p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Perché le attività di </a:t>
            </a:r>
            <a:r>
              <a:rPr lang="it-IT" b="1" dirty="0" err="1" smtClean="0"/>
              <a:t>Pre</a:t>
            </a:r>
            <a:r>
              <a:rPr lang="it-IT" b="1" dirty="0" smtClean="0"/>
              <a:t> lettura 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827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CBD8DD"/>
                </a:solidFill>
              </a:rPr>
              <a:t>PROGETTO </a:t>
            </a:r>
            <a:r>
              <a:rPr lang="it-IT" dirty="0" smtClean="0">
                <a:solidFill>
                  <a:srgbClr val="CBD8DD"/>
                </a:solidFill>
              </a:rPr>
              <a:t/>
            </a:r>
            <a:br>
              <a:rPr lang="it-IT" dirty="0" smtClean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PRE </a:t>
            </a:r>
            <a:r>
              <a:rPr lang="it-IT" dirty="0" smtClean="0">
                <a:solidFill>
                  <a:srgbClr val="CBD8DD"/>
                </a:solidFill>
              </a:rPr>
              <a:t>LETTURA</a:t>
            </a:r>
            <a:r>
              <a:rPr lang="it-IT" dirty="0">
                <a:solidFill>
                  <a:srgbClr val="CBD8DD"/>
                </a:solidFill>
              </a:rPr>
              <a:t/>
            </a:r>
            <a:br>
              <a:rPr lang="it-IT" dirty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Per tutti gli alunni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2264" y="2326568"/>
            <a:ext cx="4464496" cy="36450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35896" y="266150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“</a:t>
            </a:r>
            <a:r>
              <a:rPr lang="it-IT" i="1" dirty="0"/>
              <a:t>Puoi leggere, leggere, leggere, che è la cosa più bella che si possa fare in gioventù: e piano piano ti sentirai arricchire dentro, sentirai formarsi dentro di te quell’esperienza speciale che è la cultura”</a:t>
            </a:r>
            <a:endParaRPr lang="it-IT" dirty="0"/>
          </a:p>
          <a:p>
            <a:r>
              <a:rPr lang="it-IT" b="1" dirty="0"/>
              <a:t>(Pier Paolo Pasolini)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3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Perché le attività di </a:t>
            </a:r>
            <a:r>
              <a:rPr lang="it-IT" b="1" dirty="0" err="1" smtClean="0"/>
              <a:t>Pre</a:t>
            </a:r>
            <a:r>
              <a:rPr lang="it-IT" b="1" dirty="0" smtClean="0"/>
              <a:t> scrittura?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79512" y="1556792"/>
            <a:ext cx="859536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dirty="0" smtClean="0"/>
              <a:t>Dal libro di Raymond Queneau « Poesie da Mangiare»:</a:t>
            </a:r>
          </a:p>
          <a:p>
            <a:pPr marL="0" indent="0" algn="just">
              <a:buFont typeface="Arial" pitchFamily="34" charset="0"/>
              <a:buNone/>
            </a:pPr>
            <a:r>
              <a:rPr lang="it-IT" i="1" dirty="0" smtClean="0"/>
              <a:t>‘’..Prendete una parola, prendetene due, fatele cuocere come fossero uova, versate la salsa enigmatica.. spolverate con qualche stella, mettetele e fatele andare a vela. ‘’</a:t>
            </a:r>
            <a:endParaRPr lang="it-IT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4984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2834640" cy="129844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BD8DD"/>
                </a:solidFill>
              </a:rPr>
              <a:t>PROGETTO </a:t>
            </a:r>
            <a:r>
              <a:rPr lang="it-IT" dirty="0" smtClean="0">
                <a:solidFill>
                  <a:srgbClr val="CBD8DD"/>
                </a:solidFill>
              </a:rPr>
              <a:t/>
            </a:r>
            <a:br>
              <a:rPr lang="it-IT" dirty="0" smtClean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PRE </a:t>
            </a:r>
            <a:r>
              <a:rPr lang="it-IT" dirty="0">
                <a:solidFill>
                  <a:srgbClr val="CBD8DD"/>
                </a:solidFill>
              </a:rPr>
              <a:t>SCRITTURA </a:t>
            </a:r>
            <a:br>
              <a:rPr lang="it-IT" dirty="0">
                <a:solidFill>
                  <a:srgbClr val="CBD8DD"/>
                </a:solidFill>
              </a:rPr>
            </a:br>
            <a:r>
              <a:rPr lang="it-IT" dirty="0" smtClean="0">
                <a:solidFill>
                  <a:srgbClr val="CBD8DD"/>
                </a:solidFill>
              </a:rPr>
              <a:t>Per tutti gli alunni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4"/>
          </p:nvPr>
        </p:nvSpPr>
        <p:spPr>
          <a:xfrm>
            <a:off x="3779912" y="908720"/>
            <a:ext cx="5044537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Le proposte del progetto: ’’ L’Albero Alfabeto ’’ sono </a:t>
            </a:r>
            <a:r>
              <a:rPr lang="it-IT" sz="1800" dirty="0" smtClean="0"/>
              <a:t>	LUDICHE COINVOLGENTI STIMOLANTI… </a:t>
            </a:r>
            <a:endParaRPr lang="it-IT" sz="1800" dirty="0"/>
          </a:p>
          <a:p>
            <a:pPr marL="0" indent="0" algn="just">
              <a:buNone/>
            </a:pPr>
            <a:r>
              <a:rPr lang="it-IT" dirty="0" smtClean="0"/>
              <a:t>Essenzialmente</a:t>
            </a:r>
            <a:r>
              <a:rPr lang="it-IT" dirty="0" smtClean="0"/>
              <a:t>, sul </a:t>
            </a:r>
            <a:r>
              <a:rPr lang="it-IT" dirty="0"/>
              <a:t>piano percettivo, sottolineano l’importanza dell’analisi uditiva e dell’attenzione ai suoni che compongono le </a:t>
            </a:r>
            <a:r>
              <a:rPr lang="it-IT" dirty="0" smtClean="0"/>
              <a:t>parole.</a:t>
            </a:r>
          </a:p>
          <a:p>
            <a:pPr marL="0" indent="0" algn="just">
              <a:buNone/>
            </a:pPr>
            <a:r>
              <a:rPr lang="it-IT" dirty="0" smtClean="0"/>
              <a:t>Ogni attività indurrà nei bambini la curiosità </a:t>
            </a:r>
            <a:r>
              <a:rPr lang="it-IT" dirty="0" smtClean="0"/>
              <a:t>nei </a:t>
            </a:r>
            <a:r>
              <a:rPr lang="it-IT" dirty="0" smtClean="0"/>
              <a:t>confronti dei meccanismi che regolano la lingua orale attraverso un atteggiamento di riflessione nei confronti del linguaggio e del suo utilizzo. Inoltre favorirà le prime conoscenze digitali, affinando le </a:t>
            </a:r>
            <a:r>
              <a:rPr lang="it-IT" dirty="0" smtClean="0"/>
              <a:t>abilità </a:t>
            </a:r>
            <a:r>
              <a:rPr lang="it-IT" dirty="0" smtClean="0"/>
              <a:t>espressive linguistiche.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3212976"/>
            <a:ext cx="8136904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Sin </a:t>
            </a:r>
            <a:r>
              <a:rPr lang="it-IT" dirty="0"/>
              <a:t>dal primo anno della scuola dell’infanzia il tema della ‘’cittadinanza’’ va affrontato.</a:t>
            </a:r>
          </a:p>
          <a:p>
            <a:pPr marL="0" indent="0" algn="just">
              <a:buNone/>
            </a:pPr>
            <a:r>
              <a:rPr lang="it-IT" dirty="0"/>
              <a:t>L’appartenenza è il sentimento più importante nella nostra vita perché ci aiuta, attraverso le </a:t>
            </a:r>
            <a:r>
              <a:rPr lang="it-IT" dirty="0" smtClean="0"/>
              <a:t>esperienze, </a:t>
            </a:r>
            <a:r>
              <a:rPr lang="it-IT" dirty="0"/>
              <a:t>a considerare il valore degli altri e quindi a non sentirci soli ed isolati.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Perché le attività di </a:t>
            </a:r>
            <a:r>
              <a:rPr lang="it-IT" sz="3200" b="1" dirty="0" err="1" smtClean="0"/>
              <a:t>Pre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scritttura</a:t>
            </a:r>
            <a:r>
              <a:rPr lang="it-IT" sz="3200" b="1" dirty="0" smtClean="0"/>
              <a:t> e </a:t>
            </a:r>
            <a:r>
              <a:rPr lang="it-IT" sz="3200" b="1" dirty="0" err="1" smtClean="0"/>
              <a:t>pre</a:t>
            </a:r>
            <a:r>
              <a:rPr lang="it-IT" sz="3200" b="1" dirty="0" smtClean="0"/>
              <a:t> lettura per i bambini non italofoni?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7065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2834640" cy="1944216"/>
          </a:xfrm>
        </p:spPr>
        <p:txBody>
          <a:bodyPr>
            <a:normAutofit/>
          </a:bodyPr>
          <a:lstStyle/>
          <a:p>
            <a:r>
              <a:rPr lang="it-IT" dirty="0" smtClean="0"/>
              <a:t>PROGETTO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PRE </a:t>
            </a:r>
            <a:r>
              <a:rPr lang="it-IT" dirty="0" smtClean="0"/>
              <a:t>SCRITTURA e PRE LETTURA </a:t>
            </a:r>
            <a:br>
              <a:rPr lang="it-IT" dirty="0" smtClean="0"/>
            </a:br>
            <a:r>
              <a:rPr lang="it-IT" dirty="0" smtClean="0"/>
              <a:t>Per bambini non Italofoni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595820" y="4077072"/>
            <a:ext cx="5400600" cy="2376264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/>
              <a:t>Da una frase ‘’matta’’:</a:t>
            </a:r>
            <a:endParaRPr lang="it-IT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it-IT" sz="2000" dirty="0" smtClean="0"/>
              <a:t>‘’ Il linguaggio non è una sorta di utensile, l’utensile più avanzato che noi abbiamo, non è un attrezzo ordinario, ma un mezzo che entra direttamente nella costruzione stessa del pensiero e delle relazioni’’</a:t>
            </a:r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561928" y="548680"/>
            <a:ext cx="5400600" cy="2736304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000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pPr marL="0" indent="0">
              <a:buFont typeface="Arial" pitchFamily="34" charset="0"/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7713" y="80629"/>
            <a:ext cx="3264916" cy="3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240</TotalTime>
  <Words>419</Words>
  <Application>Microsoft Office PowerPoint</Application>
  <PresentationFormat>Presentazione su schermo (4:3)</PresentationFormat>
  <Paragraphs>93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Soho</vt:lpstr>
      <vt:lpstr>I POMERIGGI  ATTIVI  a.s. 2016/17 </vt:lpstr>
      <vt:lpstr>Presentazione standard di PowerPoint</vt:lpstr>
      <vt:lpstr>Premessa: </vt:lpstr>
      <vt:lpstr>Perché le attività di Pre lettura ?</vt:lpstr>
      <vt:lpstr>PROGETTO  PRE LETTURA Per tutti gli alunni</vt:lpstr>
      <vt:lpstr>Perché le attività di Pre scrittura?</vt:lpstr>
      <vt:lpstr>PROGETTO  PRE SCRITTURA  Per tutti gli alunni</vt:lpstr>
      <vt:lpstr>Perché le attività di Pre scritttura e pre lettura per i bambini non italofoni?</vt:lpstr>
      <vt:lpstr>PROGETTO  PRE SCRITTURA e PRE LETTURA  Per bambini non Italofoni</vt:lpstr>
      <vt:lpstr>Perché le attività di Precalcolo?</vt:lpstr>
      <vt:lpstr>PROGETTO  PRE CALCOLO Per tutti gli alunni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</dc:title>
  <dc:creator>Sara</dc:creator>
  <cp:lastModifiedBy>Windows</cp:lastModifiedBy>
  <cp:revision>33</cp:revision>
  <dcterms:created xsi:type="dcterms:W3CDTF">2017-01-26T16:25:32Z</dcterms:created>
  <dcterms:modified xsi:type="dcterms:W3CDTF">2017-05-23T11:10:00Z</dcterms:modified>
</cp:coreProperties>
</file>